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Roboto"/>
      <p:regular r:id="rId53"/>
      <p:bold r:id="rId54"/>
      <p:italic r:id="rId55"/>
      <p:boldItalic r:id="rId56"/>
    </p:embeddedFont>
    <p:embeddedFont>
      <p:font typeface="Old Standard TT"/>
      <p:regular r:id="rId57"/>
      <p:bold r:id="rId58"/>
      <p: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5" name="Clayton Hudspet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4AB06762-91B4-4FCC-949C-86B3F7751F00}">
  <a:tblStyle styleId="{4AB06762-91B4-4FCC-949C-86B3F7751F00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53E414E4-A924-483E-86D2-C45AD2B90CAE}" styleName="Table_1">
    <a:wholeTbl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oboto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oboto-italic.fntdata"/><Relationship Id="rId10" Type="http://schemas.openxmlformats.org/officeDocument/2006/relationships/slide" Target="slides/slide4.xml"/><Relationship Id="rId54" Type="http://schemas.openxmlformats.org/officeDocument/2006/relationships/font" Target="fonts/Roboto-bold.fntdata"/><Relationship Id="rId13" Type="http://schemas.openxmlformats.org/officeDocument/2006/relationships/slide" Target="slides/slide7.xml"/><Relationship Id="rId57" Type="http://schemas.openxmlformats.org/officeDocument/2006/relationships/font" Target="fonts/OldStandardTT-regular.fntdata"/><Relationship Id="rId12" Type="http://schemas.openxmlformats.org/officeDocument/2006/relationships/slide" Target="slides/slide6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9.xml"/><Relationship Id="rId59" Type="http://schemas.openxmlformats.org/officeDocument/2006/relationships/font" Target="fonts/OldStandardTT-italic.fntdata"/><Relationship Id="rId14" Type="http://schemas.openxmlformats.org/officeDocument/2006/relationships/slide" Target="slides/slide8.xml"/><Relationship Id="rId58" Type="http://schemas.openxmlformats.org/officeDocument/2006/relationships/font" Target="fonts/OldStandardT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 dt="2017-04-20T17:51:52.494">
    <p:pos x="6000" y="0"/>
    <p:text>Brady Wade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2" dt="2017-04-20T16:45:21.053">
    <p:pos x="6000" y="0"/>
    <p:text>Carter Long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3" dt="2017-04-20T01:00:45.609">
    <p:pos x="6000" y="0"/>
    <p:text>Brian Joyner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4" dt="2017-04-20T00:55:04.237">
    <p:pos x="6000" y="0"/>
    <p:text>Clayton Hudspeth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5" dt="2017-04-20T17:52:22.340">
    <p:pos x="6000" y="0"/>
    <p:text>Chase Abercrombie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clayton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clayton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clayton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wbw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Brian starts here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ACL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wbw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Clayton Hudspeth starts here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wbw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wbw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wbw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wbw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182138"/>
            <a:ext cx="6726063" cy="2069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" name="Shape 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3786" y="3182883"/>
            <a:ext cx="2307830" cy="20770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0" y="1942558"/>
            <a:ext cx="6726063" cy="12452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6833786" y="1942558"/>
            <a:ext cx="2307832" cy="1245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ctrTitle"/>
          </p:nvPr>
        </p:nvSpPr>
        <p:spPr>
          <a:xfrm>
            <a:off x="510241" y="2050282"/>
            <a:ext cx="6108100" cy="10298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4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510241" y="3295530"/>
            <a:ext cx="6108100" cy="8382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6941510" y="2062752"/>
            <a:ext cx="878915" cy="1017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Short.png" id="86" name="Shape 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9370" y="1478425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7939371" y="457200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047092" y="564920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fld id="{00000000-1234-1234-1234-123412341234}" type="slidenum">
              <a:rPr lang="en" sz="2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92" name="Shape 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79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93" name="Shape 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1478425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/>
          <p:nvPr/>
        </p:nvSpPr>
        <p:spPr>
          <a:xfrm>
            <a:off x="0" y="457200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7939371" y="457200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>
            <p:ph type="title"/>
          </p:nvPr>
        </p:nvSpPr>
        <p:spPr>
          <a:xfrm>
            <a:off x="510241" y="564920"/>
            <a:ext cx="7210393" cy="8107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514385" y="1752655"/>
            <a:ext cx="4206251" cy="26994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76200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8572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95250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95250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0477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0477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0477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0477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2" type="body"/>
          </p:nvPr>
        </p:nvSpPr>
        <p:spPr>
          <a:xfrm>
            <a:off x="510241" y="1752653"/>
            <a:ext cx="2842558" cy="2699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047092" y="564920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03" name="Shape 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79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04" name="Shape 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1478425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/>
          <p:nvPr/>
        </p:nvSpPr>
        <p:spPr>
          <a:xfrm>
            <a:off x="0" y="457200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7939371" y="457200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510243" y="564920"/>
            <a:ext cx="7210392" cy="810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8" name="Shape 108"/>
          <p:cNvSpPr/>
          <p:nvPr>
            <p:ph idx="2" type="pic"/>
          </p:nvPr>
        </p:nvSpPr>
        <p:spPr>
          <a:xfrm>
            <a:off x="3651250" y="1752656"/>
            <a:ext cx="4069387" cy="2699484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784"/>
              </a:srgbClr>
            </a:outerShdw>
          </a:effectLst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510241" y="1752655"/>
            <a:ext cx="2907191" cy="2699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047092" y="564920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noramic Picture with 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14" name="Shape 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46471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15" name="Shape 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4447216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0" y="3425991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7939371" y="3425991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510241" y="3533712"/>
            <a:ext cx="7210393" cy="3397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9" name="Shape 119"/>
          <p:cNvSpPr/>
          <p:nvPr>
            <p:ph idx="2" type="pic"/>
          </p:nvPr>
        </p:nvSpPr>
        <p:spPr>
          <a:xfrm>
            <a:off x="510241" y="457197"/>
            <a:ext cx="7210393" cy="269218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784"/>
              </a:srgbClr>
            </a:outerShdw>
          </a:effectLst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510239" y="3877187"/>
            <a:ext cx="7210397" cy="4672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047092" y="3533482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a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25" name="Shape 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46471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26" name="Shape 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4447216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/>
          <p:nvPr/>
        </p:nvSpPr>
        <p:spPr>
          <a:xfrm>
            <a:off x="0" y="3425991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7939371" y="3425991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>
            <p:ph type="title"/>
          </p:nvPr>
        </p:nvSpPr>
        <p:spPr>
          <a:xfrm>
            <a:off x="510241" y="457197"/>
            <a:ext cx="7210393" cy="2694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510241" y="3533712"/>
            <a:ext cx="721039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8047092" y="3533712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with Ca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35" name="Shape 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46471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36" name="Shape 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4447216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0" y="3425991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7939371" y="3425991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>
            <p:ph type="title"/>
          </p:nvPr>
        </p:nvSpPr>
        <p:spPr>
          <a:xfrm>
            <a:off x="845891" y="457199"/>
            <a:ext cx="6539158" cy="2277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1051716" y="2740033"/>
            <a:ext cx="6117434" cy="4117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2" type="body"/>
          </p:nvPr>
        </p:nvSpPr>
        <p:spPr>
          <a:xfrm>
            <a:off x="510241" y="3533712"/>
            <a:ext cx="721039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8047092" y="3532444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  <p:sp>
        <p:nvSpPr>
          <p:cNvPr id="145" name="Shape 145"/>
          <p:cNvSpPr txBox="1"/>
          <p:nvPr/>
        </p:nvSpPr>
        <p:spPr>
          <a:xfrm>
            <a:off x="437679" y="561087"/>
            <a:ext cx="457200" cy="438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lang="en" sz="5400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7247107" y="2275142"/>
            <a:ext cx="457200" cy="438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lang="en" sz="5400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ame Card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48" name="Shape 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46471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9" name="Shape 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4447216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0" y="3425991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7939371" y="3425991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>
            <p:ph type="title"/>
          </p:nvPr>
        </p:nvSpPr>
        <p:spPr>
          <a:xfrm>
            <a:off x="510239" y="3533712"/>
            <a:ext cx="7210397" cy="4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510239" y="3975112"/>
            <a:ext cx="7210397" cy="3766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047092" y="3532444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Column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58" name="Shape 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79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59" name="Shape 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1478425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0" y="457200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7939371" y="457200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501916" y="564920"/>
            <a:ext cx="7218719" cy="810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495708" y="1752655"/>
            <a:ext cx="2302526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2" type="body"/>
          </p:nvPr>
        </p:nvSpPr>
        <p:spPr>
          <a:xfrm>
            <a:off x="510241" y="2267005"/>
            <a:ext cx="2287276" cy="21851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3" type="body"/>
          </p:nvPr>
        </p:nvSpPr>
        <p:spPr>
          <a:xfrm>
            <a:off x="2967018" y="1752655"/>
            <a:ext cx="2297430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4" type="body"/>
          </p:nvPr>
        </p:nvSpPr>
        <p:spPr>
          <a:xfrm>
            <a:off x="2959102" y="2267005"/>
            <a:ext cx="2297430" cy="21851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5" type="body"/>
          </p:nvPr>
        </p:nvSpPr>
        <p:spPr>
          <a:xfrm>
            <a:off x="5418117" y="1752655"/>
            <a:ext cx="2302519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6" type="body"/>
          </p:nvPr>
        </p:nvSpPr>
        <p:spPr>
          <a:xfrm>
            <a:off x="5418117" y="2267005"/>
            <a:ext cx="2302519" cy="21851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8047092" y="564920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Picture Colum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73" name="Shape 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79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74" name="Shape 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1478425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457200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7939371" y="457200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510239" y="3223126"/>
            <a:ext cx="2287278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9" name="Shape 179"/>
          <p:cNvSpPr/>
          <p:nvPr>
            <p:ph idx="2" type="pic"/>
          </p:nvPr>
        </p:nvSpPr>
        <p:spPr>
          <a:xfrm>
            <a:off x="510239" y="1752655"/>
            <a:ext cx="2287278" cy="1143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799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3" type="body"/>
          </p:nvPr>
        </p:nvSpPr>
        <p:spPr>
          <a:xfrm>
            <a:off x="510239" y="3655323"/>
            <a:ext cx="2287278" cy="796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4" type="body"/>
          </p:nvPr>
        </p:nvSpPr>
        <p:spPr>
          <a:xfrm>
            <a:off x="2959102" y="3223126"/>
            <a:ext cx="2297430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2" name="Shape 182"/>
          <p:cNvSpPr/>
          <p:nvPr>
            <p:ph idx="5" type="pic"/>
          </p:nvPr>
        </p:nvSpPr>
        <p:spPr>
          <a:xfrm>
            <a:off x="2959102" y="1752655"/>
            <a:ext cx="2297430" cy="1143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799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6" type="body"/>
          </p:nvPr>
        </p:nvSpPr>
        <p:spPr>
          <a:xfrm>
            <a:off x="2958088" y="3655323"/>
            <a:ext cx="2300472" cy="796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7" type="body"/>
          </p:nvPr>
        </p:nvSpPr>
        <p:spPr>
          <a:xfrm>
            <a:off x="5423008" y="3223126"/>
            <a:ext cx="2297629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Shape 185"/>
          <p:cNvSpPr/>
          <p:nvPr>
            <p:ph idx="8" type="pic"/>
          </p:nvPr>
        </p:nvSpPr>
        <p:spPr>
          <a:xfrm>
            <a:off x="5423007" y="1752655"/>
            <a:ext cx="2297629" cy="1143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799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9" type="body"/>
          </p:nvPr>
        </p:nvSpPr>
        <p:spPr>
          <a:xfrm>
            <a:off x="5422914" y="3655321"/>
            <a:ext cx="2300671" cy="796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8047092" y="564920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91" name="Shape 1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79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92" name="Shape 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1478425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0" y="457200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7939371" y="457200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 rot="5400000">
            <a:off x="2765695" y="-502799"/>
            <a:ext cx="2699486" cy="72103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76200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8572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95250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95250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0477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0477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0477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0477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8047092" y="564920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Roboto"/>
              <a:buNone/>
              <a:defRPr b="0" i="0" sz="5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2pPr>
            <a:lvl3pPr indent="0" lvl="2"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3pPr>
            <a:lvl4pPr indent="0" lvl="3"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4pPr>
            <a:lvl5pPr indent="0" lvl="4"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5pPr>
            <a:lvl6pPr indent="0" lvl="5"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6pPr>
            <a:lvl7pPr indent="0" lvl="6"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7pPr>
            <a:lvl8pPr indent="0" lvl="7"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8pPr>
            <a:lvl9pPr indent="0" lvl="8"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Roboto"/>
              <a:buNone/>
            </a:pPr>
            <a:fld id="{00000000-1234-1234-1234-123412341234}" type="slidenum">
              <a:rPr b="0" i="0" lang="en" sz="2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 rot="5400000">
            <a:off x="6087155" y="1402045"/>
            <a:ext cx="3830240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/>
        </p:nvSpPr>
        <p:spPr>
          <a:xfrm rot="5400000">
            <a:off x="7401152" y="4029301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>
            <p:ph type="title"/>
          </p:nvPr>
        </p:nvSpPr>
        <p:spPr>
          <a:xfrm rot="5400000">
            <a:off x="6366939" y="1687181"/>
            <a:ext cx="3265319" cy="8053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 rot="5400000">
            <a:off x="1839021" y="-871582"/>
            <a:ext cx="3994941" cy="66525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76200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8572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95250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95250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0477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0477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0477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0477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10" type="dt"/>
          </p:nvPr>
        </p:nvSpPr>
        <p:spPr>
          <a:xfrm>
            <a:off x="5105344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1" type="ftr"/>
          </p:nvPr>
        </p:nvSpPr>
        <p:spPr>
          <a:xfrm>
            <a:off x="510241" y="4452141"/>
            <a:ext cx="4595103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7573163" y="4048975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26" name="Shape 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79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27" name="Shape 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1478425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/>
          <p:nvPr/>
        </p:nvSpPr>
        <p:spPr>
          <a:xfrm>
            <a:off x="0" y="457200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7939371" y="457200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047092" y="564920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35" name="Shape 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79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36" name="Shape 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1478425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/>
          <p:nvPr/>
        </p:nvSpPr>
        <p:spPr>
          <a:xfrm>
            <a:off x="0" y="457200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7939371" y="457200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510241" y="1752655"/>
            <a:ext cx="7210395" cy="26994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76200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8572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95250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95250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0477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0477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0477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0477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047092" y="564920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" lvl="0" marL="17145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76200" lvl="1" marL="51435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85725" lvl="2" marL="85725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95250" lvl="3" marL="120015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95250" lvl="4" marL="154305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04775" lvl="5" marL="188595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04775" lvl="6" marL="222885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04775" lvl="7" marL="257175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04775" lvl="8" marL="291465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fld id="{00000000-1234-1234-1234-123412341234}" type="slidenum"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49" name="Shape 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79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50" name="Shape 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1478425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/>
          <p:nvPr/>
        </p:nvSpPr>
        <p:spPr>
          <a:xfrm>
            <a:off x="0" y="457200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7939371" y="457200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510239" y="564922"/>
            <a:ext cx="7210397" cy="8107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79762" y="1752655"/>
            <a:ext cx="3354245" cy="5198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510241" y="2272507"/>
            <a:ext cx="3523766" cy="21796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76200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8572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95250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95250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0477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0477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0477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0477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3" type="body"/>
          </p:nvPr>
        </p:nvSpPr>
        <p:spPr>
          <a:xfrm>
            <a:off x="4365116" y="1752655"/>
            <a:ext cx="3355521" cy="51905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4" type="body"/>
          </p:nvPr>
        </p:nvSpPr>
        <p:spPr>
          <a:xfrm>
            <a:off x="4195592" y="2272507"/>
            <a:ext cx="3525043" cy="21796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76200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8572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95250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95250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0477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0477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0477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0477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047092" y="564920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62" name="Shape 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79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63" name="Shape 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1478425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/>
          <p:nvPr/>
        </p:nvSpPr>
        <p:spPr>
          <a:xfrm>
            <a:off x="0" y="457200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7939371" y="457200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510239" y="1752655"/>
            <a:ext cx="3523768" cy="26994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76200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8572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95250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95250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0477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0477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0477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0477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195592" y="1752655"/>
            <a:ext cx="3525043" cy="26994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76200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8572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95250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95250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0477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0477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0477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0477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047092" y="564920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1_Section 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Roboto"/>
              <a:buNone/>
              <a:defRPr b="0" i="0" sz="6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6000">
                <a:solidFill>
                  <a:schemeClr val="accent1"/>
                </a:solidFill>
              </a:defRPr>
            </a:lvl2pPr>
            <a:lvl3pPr indent="0" lvl="2">
              <a:spcBef>
                <a:spcPts val="0"/>
              </a:spcBef>
              <a:buNone/>
              <a:defRPr sz="6000">
                <a:solidFill>
                  <a:schemeClr val="accent1"/>
                </a:solidFill>
              </a:defRPr>
            </a:lvl3pPr>
            <a:lvl4pPr indent="0" lvl="3">
              <a:spcBef>
                <a:spcPts val="0"/>
              </a:spcBef>
              <a:buNone/>
              <a:defRPr sz="6000">
                <a:solidFill>
                  <a:schemeClr val="accent1"/>
                </a:solidFill>
              </a:defRPr>
            </a:lvl4pPr>
            <a:lvl5pPr indent="0" lvl="4">
              <a:spcBef>
                <a:spcPts val="0"/>
              </a:spcBef>
              <a:buNone/>
              <a:defRPr sz="6000">
                <a:solidFill>
                  <a:schemeClr val="accent1"/>
                </a:solidFill>
              </a:defRPr>
            </a:lvl5pPr>
            <a:lvl6pPr indent="0" lvl="5">
              <a:spcBef>
                <a:spcPts val="0"/>
              </a:spcBef>
              <a:buNone/>
              <a:defRPr sz="6000">
                <a:solidFill>
                  <a:schemeClr val="accent1"/>
                </a:solidFill>
              </a:defRPr>
            </a:lvl6pPr>
            <a:lvl7pPr indent="0" lvl="6">
              <a:spcBef>
                <a:spcPts val="0"/>
              </a:spcBef>
              <a:buNone/>
              <a:defRPr sz="6000">
                <a:solidFill>
                  <a:schemeClr val="accent1"/>
                </a:solidFill>
              </a:defRPr>
            </a:lvl7pPr>
            <a:lvl8pPr indent="0" lvl="7">
              <a:spcBef>
                <a:spcPts val="0"/>
              </a:spcBef>
              <a:buNone/>
              <a:defRPr sz="6000">
                <a:solidFill>
                  <a:schemeClr val="accent1"/>
                </a:solidFill>
              </a:defRPr>
            </a:lvl8pPr>
            <a:lvl9pPr indent="0" lvl="8">
              <a:spcBef>
                <a:spcPts val="0"/>
              </a:spcBef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Roboto"/>
              <a:buNone/>
            </a:pPr>
            <a:fld id="{00000000-1234-1234-1234-123412341234}" type="slidenum">
              <a:rPr lang="en" sz="2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76" name="Shape 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065180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77" name="Shape 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7" y="3065925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/>
          <p:nvPr/>
        </p:nvSpPr>
        <p:spPr>
          <a:xfrm>
            <a:off x="-1" y="2044700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7939368" y="2044700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>
            <p:ph type="title"/>
          </p:nvPr>
        </p:nvSpPr>
        <p:spPr>
          <a:xfrm>
            <a:off x="510241" y="2152421"/>
            <a:ext cx="7210395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510241" y="3174128"/>
            <a:ext cx="7210395" cy="1278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047092" y="2152422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98989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shOverlay-FullResolve.png" id="6" name="Shape 6"/>
          <p:cNvPicPr preferRelativeResize="0"/>
          <p:nvPr/>
        </p:nvPicPr>
        <p:blipFill rotWithShape="1">
          <a:blip r:embed="rId1">
            <a:alphaModFix amt="10000"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510241" y="1752655"/>
            <a:ext cx="7210395" cy="26994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76200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8572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95250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95250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0477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0477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0477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0477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047092" y="564920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jpg"/><Relationship Id="rId4" Type="http://schemas.openxmlformats.org/officeDocument/2006/relationships/image" Target="../media/image03.jpg"/><Relationship Id="rId5" Type="http://schemas.openxmlformats.org/officeDocument/2006/relationships/image" Target="../media/image06.jpg"/><Relationship Id="rId6" Type="http://schemas.openxmlformats.org/officeDocument/2006/relationships/image" Target="../media/image10.jpg"/><Relationship Id="rId7" Type="http://schemas.openxmlformats.org/officeDocument/2006/relationships/image" Target="../media/image2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3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4.xml"/><Relationship Id="rId4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comments" Target="../comments/comment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ctrTitle"/>
          </p:nvPr>
        </p:nvSpPr>
        <p:spPr>
          <a:xfrm>
            <a:off x="510241" y="2050282"/>
            <a:ext cx="61080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4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UAS Alert</a:t>
            </a:r>
          </a:p>
        </p:txBody>
      </p:sp>
      <p:sp>
        <p:nvSpPr>
          <p:cNvPr id="213" name="Shape 213"/>
          <p:cNvSpPr txBox="1"/>
          <p:nvPr>
            <p:ph idx="1" type="subTitle"/>
          </p:nvPr>
        </p:nvSpPr>
        <p:spPr>
          <a:xfrm>
            <a:off x="510241" y="3295530"/>
            <a:ext cx="6108100" cy="8382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Final Design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490250" y="488250"/>
            <a:ext cx="8121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Roboto"/>
              <a:buNone/>
            </a:pPr>
            <a:r>
              <a:rPr i="0" lang="en" sz="6000" u="none" cap="none" strike="noStrike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Constraints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Practical Constraints</a:t>
            </a:r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510239" y="1752655"/>
            <a:ext cx="7269192" cy="3051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Safety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Real time mapping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Accurate Results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Alerts to keep pilots safe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Political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 only use ADS-B IN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Cannot broadcast on unauthorized frequencies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Technical Constraints</a:t>
            </a:r>
          </a:p>
        </p:txBody>
      </p:sp>
      <p:graphicFrame>
        <p:nvGraphicFramePr>
          <p:cNvPr id="294" name="Shape 294"/>
          <p:cNvGraphicFramePr/>
          <p:nvPr/>
        </p:nvGraphicFramePr>
        <p:xfrm>
          <a:off x="506437" y="156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{4AB06762-91B4-4FCC-949C-86B3F7751F00}</a:tableStyleId>
              </a:tblPr>
              <a:tblGrid>
                <a:gridCol w="2026475"/>
                <a:gridCol w="6052175"/>
              </a:tblGrid>
              <a:tr h="522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Constraint</a:t>
                      </a:r>
                    </a:p>
                  </a:txBody>
                  <a:tcPr marT="91425" marB="91425" marR="91425" marL="91425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</a:p>
                  </a:txBody>
                  <a:tcPr marT="91425" marB="91425" marR="91425" marL="91425" anchor="ctr">
                    <a:solidFill>
                      <a:srgbClr val="262626"/>
                    </a:solidFill>
                  </a:tcPr>
                </a:tc>
              </a:tr>
              <a:tr h="799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Transmission</a:t>
                      </a:r>
                    </a:p>
                  </a:txBody>
                  <a:tcPr marT="91425" marB="91425" marR="91425" marL="91425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Line-of-sight range on 900MHz and must have longer range than UAV controller</a:t>
                      </a: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</a:tr>
              <a:tr h="522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Device Weight</a:t>
                      </a:r>
                    </a:p>
                  </a:txBody>
                  <a:tcPr marT="91425" marB="91425" marR="91425" marL="91425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on board device must weigh less than 300 g </a:t>
                      </a: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</a:tr>
              <a:tr h="522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Battery Life</a:t>
                      </a:r>
                    </a:p>
                  </a:txBody>
                  <a:tcPr marT="91425" marB="91425" marR="91425" marL="91425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battery must last longer than 1 hr</a:t>
                      </a: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</a:tr>
              <a:tr h="522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Compact Design</a:t>
                      </a:r>
                    </a:p>
                  </a:txBody>
                  <a:tcPr marT="91425" marB="91425" marR="91425" marL="91425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device must have at max these dimensions 150x150x100 mm </a:t>
                      </a: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</a:tr>
              <a:tr h="522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Response Time</a:t>
                      </a:r>
                    </a:p>
                  </a:txBody>
                  <a:tcPr marT="91425" marB="91425" marR="91425" marL="91425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UAS’s response time must be less than 1 min </a:t>
                      </a: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System Testing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System Testing</a:t>
            </a:r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510250" y="2199974"/>
            <a:ext cx="7210500" cy="22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Signal Strength and range of transceivers</a:t>
            </a: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Device Weight</a:t>
            </a: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Battery Life</a:t>
            </a: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Forwarding of Data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Transceiver Signal Testing</a:t>
            </a: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510241" y="2039815"/>
            <a:ext cx="7210395" cy="24123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Tested at multiple distances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Minimal obstruction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 was done with packet size of 50 bytes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100 packets were sent and received in 2 minutes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Tested transmission range up to </a:t>
            </a:r>
            <a:r>
              <a:rPr lang="en"/>
              <a:t>38</a:t>
            </a: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00 ft. Our constraints requires 3280 ft.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Transceiver Signal Test at 3800 ft. </a:t>
            </a:r>
          </a:p>
        </p:txBody>
      </p:sp>
      <p:pic>
        <p:nvPicPr>
          <p:cNvPr descr="Screenshot (209).png" id="317" name="Shape 317"/>
          <p:cNvPicPr preferRelativeResize="0"/>
          <p:nvPr/>
        </p:nvPicPr>
        <p:blipFill rotWithShape="1">
          <a:blip r:embed="rId3">
            <a:alphaModFix/>
          </a:blip>
          <a:srcRect b="10514" l="0" r="0" t="26715"/>
          <a:stretch/>
        </p:blipFill>
        <p:spPr>
          <a:xfrm>
            <a:off x="105506" y="1885071"/>
            <a:ext cx="8918917" cy="286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510239" y="564922"/>
            <a:ext cx="7210397" cy="8107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Device Weight</a:t>
            </a:r>
          </a:p>
        </p:txBody>
      </p:sp>
      <p:graphicFrame>
        <p:nvGraphicFramePr>
          <p:cNvPr id="323" name="Shape 323"/>
          <p:cNvGraphicFramePr/>
          <p:nvPr/>
        </p:nvGraphicFramePr>
        <p:xfrm>
          <a:off x="220200" y="16323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{53E414E4-A924-483E-86D2-C45AD2B90CAE}</a:tableStyleId>
              </a:tblPr>
              <a:tblGrid>
                <a:gridCol w="2796075"/>
                <a:gridCol w="1179325"/>
              </a:tblGrid>
              <a:tr h="379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Component Name</a:t>
                      </a:r>
                    </a:p>
                  </a:txBody>
                  <a:tcPr marT="63500" marB="63500" marR="63500" marL="63500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Weight (grams)</a:t>
                      </a:r>
                    </a:p>
                  </a:txBody>
                  <a:tcPr marT="63500" marB="63500" marR="63500" marL="63500" anchor="ctr">
                    <a:solidFill>
                      <a:srgbClr val="262626"/>
                    </a:solidFill>
                  </a:tcPr>
                </a:tc>
              </a:tr>
              <a:tr h="379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Raspberry Pi 3 Model-B</a:t>
                      </a:r>
                    </a:p>
                  </a:txBody>
                  <a:tcPr marT="63500" marB="63500" marR="63500" marL="63500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76</a:t>
                      </a:r>
                    </a:p>
                  </a:txBody>
                  <a:tcPr marT="63500" marB="63500" marR="63500" marL="63500" anchor="ctr">
                    <a:solidFill>
                      <a:srgbClr val="7F7F7F"/>
                    </a:solidFill>
                  </a:tcPr>
                </a:tc>
              </a:tr>
              <a:tr h="379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NooElec Nano 2 SDRs and accessories</a:t>
                      </a:r>
                    </a:p>
                  </a:txBody>
                  <a:tcPr marT="63500" marB="63500" marR="63500" marL="63500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42</a:t>
                      </a:r>
                    </a:p>
                  </a:txBody>
                  <a:tcPr marT="63500" marB="63500" marR="63500" marL="63500" anchor="ctr">
                    <a:solidFill>
                      <a:srgbClr val="7F7F7F"/>
                    </a:solidFill>
                  </a:tcPr>
                </a:tc>
              </a:tr>
              <a:tr h="379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Xbee 900HP w/shield</a:t>
                      </a:r>
                    </a:p>
                  </a:txBody>
                  <a:tcPr marT="63500" marB="63500" marR="63500" marL="63500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36</a:t>
                      </a:r>
                    </a:p>
                  </a:txBody>
                  <a:tcPr marT="63500" marB="63500" marR="63500" marL="63500" anchor="ctr">
                    <a:solidFill>
                      <a:srgbClr val="7F7F7F"/>
                    </a:solidFill>
                  </a:tcPr>
                </a:tc>
              </a:tr>
              <a:tr h="379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FlightPower FPRX 1600mAh</a:t>
                      </a:r>
                    </a:p>
                  </a:txBody>
                  <a:tcPr marT="63500" marB="63500" marR="63500" marL="63500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68</a:t>
                      </a:r>
                    </a:p>
                  </a:txBody>
                  <a:tcPr marT="63500" marB="63500" marR="63500" marL="63500" anchor="ctr">
                    <a:solidFill>
                      <a:srgbClr val="7F7F7F"/>
                    </a:solidFill>
                  </a:tcPr>
                </a:tc>
              </a:tr>
              <a:tr h="379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UBEC DC-DC Converter</a:t>
                      </a:r>
                    </a:p>
                  </a:txBody>
                  <a:tcPr marT="63500" marB="63500" marR="63500" marL="63500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</a:p>
                  </a:txBody>
                  <a:tcPr marT="63500" marB="63500" marR="63500" marL="63500" anchor="ctr">
                    <a:solidFill>
                      <a:srgbClr val="7F7F7F"/>
                    </a:solidFill>
                  </a:tcPr>
                </a:tc>
              </a:tr>
              <a:tr h="379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Case</a:t>
                      </a:r>
                    </a:p>
                  </a:txBody>
                  <a:tcPr marT="63500" marB="63500" marR="63500" marL="63500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58</a:t>
                      </a:r>
                    </a:p>
                  </a:txBody>
                  <a:tcPr marT="63500" marB="63500" marR="63500" marL="63500" anchor="ctr">
                    <a:solidFill>
                      <a:srgbClr val="7F7F7F"/>
                    </a:solidFill>
                  </a:tcPr>
                </a:tc>
              </a:tr>
              <a:tr h="379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Weight</a:t>
                      </a:r>
                    </a:p>
                  </a:txBody>
                  <a:tcPr marT="63500" marB="63500" marR="63500" marL="63500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295</a:t>
                      </a:r>
                    </a:p>
                  </a:txBody>
                  <a:tcPr marT="63500" marB="63500" marR="63500" marL="63500" anchor="ctr"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 b="18918" l="0" r="0" t="18480"/>
          <a:stretch/>
        </p:blipFill>
        <p:spPr>
          <a:xfrm>
            <a:off x="5508524" y="1898137"/>
            <a:ext cx="2687900" cy="2991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body"/>
          </p:nvPr>
        </p:nvSpPr>
        <p:spPr>
          <a:xfrm>
            <a:off x="510241" y="1628840"/>
            <a:ext cx="72105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The power supply designed to power the on-board system was tested to ensure operation for at least 1 hour.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Each component tested using in-line usb ammeter.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100000"/>
              </a:lnSpc>
              <a:spcBef>
                <a:spcPts val="1200"/>
              </a:spcBef>
            </a:pPr>
            <a:r>
              <a:rPr lang="en"/>
              <a:t>Current draw tested over 10 minute interval using digital multimeter and real-time sampling software.</a:t>
            </a:r>
          </a:p>
          <a:p>
            <a:pPr indent="0" lvl="0" marL="0" rtl="0">
              <a:lnSpc>
                <a:spcPct val="100000"/>
              </a:lnSpc>
              <a:spcBef>
                <a:spcPts val="120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lnSpc>
                <a:spcPct val="100000"/>
              </a:lnSpc>
              <a:spcBef>
                <a:spcPts val="1200"/>
              </a:spcBef>
            </a:pPr>
            <a:r>
              <a:rPr lang="en"/>
              <a:t>Full charge test</a:t>
            </a:r>
            <a:br>
              <a:rPr lang="en"/>
            </a:br>
          </a:p>
        </p:txBody>
      </p:sp>
      <p:sp>
        <p:nvSpPr>
          <p:cNvPr id="330" name="Shape 330"/>
          <p:cNvSpPr txBox="1"/>
          <p:nvPr>
            <p:ph type="title"/>
          </p:nvPr>
        </p:nvSpPr>
        <p:spPr>
          <a:xfrm>
            <a:off x="510241" y="564920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n"/>
              <a:t>Power Supply</a:t>
            </a: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Testing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5" name="Shape 335"/>
          <p:cNvGraphicFramePr/>
          <p:nvPr/>
        </p:nvGraphicFramePr>
        <p:xfrm>
          <a:off x="307937" y="188568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{4AB06762-91B4-4FCC-949C-86B3F7751F00}</a:tableStyleId>
              </a:tblPr>
              <a:tblGrid>
                <a:gridCol w="2632525"/>
                <a:gridCol w="1382525"/>
                <a:gridCol w="1695325"/>
              </a:tblGrid>
              <a:tr h="403875"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Flight Power FPRX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 hMerge="1"/>
                <a:tc hMerge="1"/>
              </a:tr>
              <a:tr h="428925">
                <a:tc rowSpan="5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Output Voltage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7.4 V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  <a:tr h="6195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Cell Configuration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2S (2 cells in series)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  <a:tr h="4038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Charge Rate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 C (1*1.6 A)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  <a:tr h="4038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Discharge Rate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 C (1*1.6 A)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  <a:tr h="4038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Capacity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3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1600 mAh (12 Wh)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  <p:sp>
        <p:nvSpPr>
          <p:cNvPr id="336" name="Shape 336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Battery</a:t>
            </a:r>
          </a:p>
        </p:txBody>
      </p:sp>
      <p:sp>
        <p:nvSpPr>
          <p:cNvPr id="337" name="Shape 337"/>
          <p:cNvSpPr/>
          <p:nvPr/>
        </p:nvSpPr>
        <p:spPr>
          <a:xfrm>
            <a:off x="4450812" y="2387083"/>
            <a:ext cx="2423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</a:p>
        </p:txBody>
      </p:sp>
      <p:sp>
        <p:nvSpPr>
          <p:cNvPr id="338" name="Shape 338"/>
          <p:cNvSpPr/>
          <p:nvPr/>
        </p:nvSpPr>
        <p:spPr>
          <a:xfrm>
            <a:off x="4450812" y="2387083"/>
            <a:ext cx="2423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</a:p>
        </p:txBody>
      </p:sp>
      <p:pic>
        <p:nvPicPr>
          <p:cNvPr descr="Batteryphoto.PNG"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62" y="2562900"/>
            <a:ext cx="2387674" cy="1893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40" name="Shape 340"/>
          <p:cNvSpPr txBox="1"/>
          <p:nvPr/>
        </p:nvSpPr>
        <p:spPr>
          <a:xfrm>
            <a:off x="8081450" y="1490025"/>
            <a:ext cx="10626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 txBox="1"/>
          <p:nvPr/>
        </p:nvSpPr>
        <p:spPr>
          <a:xfrm>
            <a:off x="5995225" y="2281550"/>
            <a:ext cx="28629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Battery voltage was limited to the Raspberry Pi’s required operating range of 4.5V to 5.5V. The step down in voltage resulted in a reduction in current draw on the battery.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/>
        </p:nvSpPr>
        <p:spPr>
          <a:xfrm>
            <a:off x="407950" y="1168555"/>
            <a:ext cx="15428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2F2F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Brian Joyner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2111725" y="1165328"/>
            <a:ext cx="15057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2F2F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Carter Long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3744825" y="1166288"/>
            <a:ext cx="1701900" cy="6561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2F2F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Clayton Hudspeth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5587475" y="1161150"/>
            <a:ext cx="1346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2F2F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Brady Wade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6978174" y="1168555"/>
            <a:ext cx="1916699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2F2F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Chase Abercrombie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367600" y="3835900"/>
            <a:ext cx="1623599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Computer</a:t>
            </a:r>
            <a:b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Engineering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2111725" y="3869200"/>
            <a:ext cx="1542899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2F2F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Electrical Engineering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3759550" y="3929700"/>
            <a:ext cx="1301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3819150" y="3869200"/>
            <a:ext cx="15057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2F2F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Electrical Engineering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5528062" y="3869200"/>
            <a:ext cx="15057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2F2F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Electrical</a:t>
            </a:r>
            <a:b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Engineering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7236975" y="3869200"/>
            <a:ext cx="14037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2F2F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Electrical Engineering</a:t>
            </a:r>
          </a:p>
        </p:txBody>
      </p:sp>
      <p:sp>
        <p:nvSpPr>
          <p:cNvPr id="229" name="Shape 229"/>
          <p:cNvSpPr txBox="1"/>
          <p:nvPr>
            <p:ph type="title"/>
          </p:nvPr>
        </p:nvSpPr>
        <p:spPr>
          <a:xfrm>
            <a:off x="460950" y="197100"/>
            <a:ext cx="8222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Roboto"/>
              <a:buNone/>
            </a:pPr>
            <a:r>
              <a:rPr b="0" i="0" lang="en" sz="4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Team Members</a:t>
            </a:r>
          </a:p>
        </p:txBody>
      </p:sp>
      <p:pic>
        <p:nvPicPr>
          <p:cNvPr descr="20161006_111105.jpg" id="230" name="Shape 230"/>
          <p:cNvPicPr preferRelativeResize="0"/>
          <p:nvPr/>
        </p:nvPicPr>
        <p:blipFill rotWithShape="1">
          <a:blip r:embed="rId3">
            <a:alphaModFix/>
          </a:blip>
          <a:srcRect b="30523" l="20194" r="23345" t="27816"/>
          <a:stretch/>
        </p:blipFill>
        <p:spPr>
          <a:xfrm>
            <a:off x="2069075" y="1814015"/>
            <a:ext cx="1623599" cy="2129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61006_111120.jpg" id="231" name="Shape 231"/>
          <p:cNvPicPr preferRelativeResize="0"/>
          <p:nvPr/>
        </p:nvPicPr>
        <p:blipFill rotWithShape="1">
          <a:blip r:embed="rId4">
            <a:alphaModFix/>
          </a:blip>
          <a:srcRect b="40707" l="21522" r="25321" t="20075"/>
          <a:stretch/>
        </p:blipFill>
        <p:spPr>
          <a:xfrm>
            <a:off x="5446725" y="1809376"/>
            <a:ext cx="1623599" cy="2129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pic.jpg" id="232" name="Shape 2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4725" y="1809368"/>
            <a:ext cx="1623597" cy="21296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61006_120700.jpg" id="233" name="Shape 233"/>
          <p:cNvPicPr preferRelativeResize="0"/>
          <p:nvPr/>
        </p:nvPicPr>
        <p:blipFill rotWithShape="1">
          <a:blip r:embed="rId6">
            <a:alphaModFix/>
          </a:blip>
          <a:srcRect b="36036" l="21929" r="31500" t="29487"/>
          <a:stretch/>
        </p:blipFill>
        <p:spPr>
          <a:xfrm>
            <a:off x="3757898" y="1822426"/>
            <a:ext cx="1623599" cy="21368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4b618ae78d4cef978520112d4284ef.jpeg" id="234" name="Shape 234"/>
          <p:cNvPicPr preferRelativeResize="0"/>
          <p:nvPr/>
        </p:nvPicPr>
        <p:blipFill rotWithShape="1">
          <a:blip r:embed="rId7">
            <a:alphaModFix/>
          </a:blip>
          <a:srcRect b="22547" l="16240" r="19080" t="9695"/>
          <a:stretch/>
        </p:blipFill>
        <p:spPr>
          <a:xfrm>
            <a:off x="460950" y="1796601"/>
            <a:ext cx="1542899" cy="2155188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510241" y="564920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n"/>
              <a:t>Current Draw Test (USB ammeter)</a:t>
            </a:r>
          </a:p>
        </p:txBody>
      </p:sp>
      <p:graphicFrame>
        <p:nvGraphicFramePr>
          <p:cNvPr id="347" name="Shape 347"/>
          <p:cNvGraphicFramePr/>
          <p:nvPr/>
        </p:nvGraphicFramePr>
        <p:xfrm>
          <a:off x="1047725" y="17964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{4AB06762-91B4-4FCC-949C-86B3F7751F00}</a:tableStyleId>
              </a:tblPr>
              <a:tblGrid>
                <a:gridCol w="1708500"/>
                <a:gridCol w="1708500"/>
                <a:gridCol w="1708500"/>
                <a:gridCol w="1889375"/>
              </a:tblGrid>
              <a:tr h="484450">
                <a:tc gridSpan="4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Current Draw Test Results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 hMerge="1"/>
                <a:tc hMerge="1"/>
                <a:tc hMerge="1"/>
              </a:tr>
              <a:tr h="484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Current Draw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Voltage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Power Draw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</a:tr>
              <a:tr h="565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SDR (x2)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290 mA-hr each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 V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2.9 W-hr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  <a:tr h="484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Raspberry Pi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400 mA-hr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 V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 W-hr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  <a:tr h="484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Transceiver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215 mA-hr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2.1-3.6 V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0.46-0.774 W-hr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  <a:tr h="484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Needed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1.195 A-hr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 V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5.975 W-hr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  <p:sp>
        <p:nvSpPr>
          <p:cNvPr id="348" name="Shape 348"/>
          <p:cNvSpPr/>
          <p:nvPr/>
        </p:nvSpPr>
        <p:spPr>
          <a:xfrm>
            <a:off x="4450812" y="2387083"/>
            <a:ext cx="24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</a:p>
        </p:txBody>
      </p:sp>
      <p:sp>
        <p:nvSpPr>
          <p:cNvPr id="349" name="Shape 349"/>
          <p:cNvSpPr/>
          <p:nvPr/>
        </p:nvSpPr>
        <p:spPr>
          <a:xfrm>
            <a:off x="4450812" y="2387083"/>
            <a:ext cx="24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tterytestmaximum.PNG" id="354" name="Shape 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250" y="1641524"/>
            <a:ext cx="5838454" cy="31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 txBox="1"/>
          <p:nvPr>
            <p:ph type="title"/>
          </p:nvPr>
        </p:nvSpPr>
        <p:spPr>
          <a:xfrm>
            <a:off x="518941" y="669745"/>
            <a:ext cx="7210500" cy="81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Battery Life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 txBox="1"/>
          <p:nvPr/>
        </p:nvSpPr>
        <p:spPr>
          <a:xfrm>
            <a:off x="6452575" y="4549525"/>
            <a:ext cx="23574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Battery Current Capacity: 1.6 Ah 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Battery Power Capacity: 12 Wh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57" name="Shape 357"/>
          <p:cNvGraphicFramePr/>
          <p:nvPr/>
        </p:nvGraphicFramePr>
        <p:xfrm>
          <a:off x="6191600" y="164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{4AB06762-91B4-4FCC-949C-86B3F7751F00}</a:tableStyleId>
              </a:tblPr>
              <a:tblGrid>
                <a:gridCol w="750775"/>
                <a:gridCol w="1245400"/>
                <a:gridCol w="883200"/>
              </a:tblGrid>
              <a:tr h="6870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*Maximum Current Draw: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748mAh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Calculated (usb ammeter)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Measured (@ max.)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6962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Current Draw (Ah)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1.195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0.748*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60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Power Draw (Wh)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5.975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5.532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358" name="Shape 358"/>
          <p:cNvSpPr txBox="1"/>
          <p:nvPr/>
        </p:nvSpPr>
        <p:spPr>
          <a:xfrm>
            <a:off x="6105700" y="3951575"/>
            <a:ext cx="303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600">
                <a:solidFill>
                  <a:srgbClr val="FF0000"/>
                </a:solidFill>
              </a:rPr>
              <a:t>Lasts 1hr 17mins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510241" y="564920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Forwarding of Data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510241" y="2138289"/>
            <a:ext cx="72105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Testing initially done with TCP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Transceivers were tested and were able to easily able to transmit a heavy payload of ADS-B messages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Simulated data sent through for testing matched the data being</a:t>
            </a:r>
            <a:b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received and decoded</a:t>
            </a:r>
          </a:p>
          <a:p>
            <a:pPr indent="-171450" lvl="0" marL="17145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Rate Test at 3800ft. (15,000 bytes)</a:t>
            </a:r>
          </a:p>
        </p:txBody>
      </p:sp>
      <p:pic>
        <p:nvPicPr>
          <p:cNvPr descr="data_rate_test2.PNG" id="370" name="Shape 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06" y="1574224"/>
            <a:ext cx="2524519" cy="1689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c15000big.PNG" id="371" name="Shape 3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206" y="3319975"/>
            <a:ext cx="2524519" cy="16945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_send15000.PNG" id="372" name="Shape 3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1225" y="2045524"/>
            <a:ext cx="5113574" cy="951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_rec15000.PNG" id="373" name="Shape 3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61225" y="3793587"/>
            <a:ext cx="6095699" cy="730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510241" y="564920"/>
            <a:ext cx="7210500" cy="81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Test Trip</a:t>
            </a:r>
          </a:p>
        </p:txBody>
      </p:sp>
      <p:pic>
        <p:nvPicPr>
          <p:cNvPr descr="test_trip.PNG"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787" y="1516875"/>
            <a:ext cx="5775423" cy="34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Progress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Progress</a:t>
            </a:r>
          </a:p>
        </p:txBody>
      </p:sp>
      <p:sp>
        <p:nvSpPr>
          <p:cNvPr id="390" name="Shape 390"/>
          <p:cNvSpPr txBox="1"/>
          <p:nvPr>
            <p:ph idx="4294967295" type="body"/>
          </p:nvPr>
        </p:nvSpPr>
        <p:spPr>
          <a:xfrm>
            <a:off x="0" y="2006475"/>
            <a:ext cx="8521800" cy="23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1800"/>
              </a:spcBef>
              <a:spcAft>
                <a:spcPts val="1000"/>
              </a:spcAft>
            </a:pPr>
            <a:r>
              <a:rPr lang="en"/>
              <a:t>Able to receive ADS-B messages on 1090 and 978 and send it over the transceivers to the ground station for decoding. 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1000"/>
              </a:spcAft>
            </a:pPr>
            <a:r>
              <a:rPr lang="en"/>
              <a:t>Able to plot UAV using GPS data as well as nearby aircraft on the map. 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1000"/>
              </a:spcAft>
            </a:pPr>
            <a:r>
              <a:rPr lang="en"/>
              <a:t>PCB Fully Designed and Tested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1000"/>
              </a:spcAft>
            </a:pPr>
            <a:r>
              <a:rPr lang="en"/>
              <a:t>Alerts functional with variable alert distance/altitude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510241" y="564920"/>
            <a:ext cx="7210500" cy="81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GPS (Global Positioning System) </a:t>
            </a:r>
          </a:p>
        </p:txBody>
      </p:sp>
      <p:pic>
        <p:nvPicPr>
          <p:cNvPr descr="gps_image.PNG"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49" y="1776599"/>
            <a:ext cx="4351075" cy="29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/>
        </p:nvSpPr>
        <p:spPr>
          <a:xfrm>
            <a:off x="5032875" y="1671612"/>
            <a:ext cx="3716700" cy="31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-165 dBm sensitivity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1 to 10 Hz updates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3.3 V operation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Built-in data logging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Internal patch antenna with option for external antenna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Velocity accuracy: 0.1 m/s</a:t>
            </a:r>
          </a:p>
          <a:p>
            <a:pPr indent="-228600" lvl="0" marL="4572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Position accuracy: &lt;3 m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510241" y="564920"/>
            <a:ext cx="7210500" cy="81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On-board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230400" y="1718650"/>
            <a:ext cx="75471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Parse GPS string and use the data to form an ADS-B message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Broadcast this message to our ground station via transceiver (900MHz)</a:t>
            </a:r>
          </a:p>
          <a:p>
            <a:pPr indent="-342900" lvl="0" marL="4572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Messages rotate between position and velocity messages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510241" y="564920"/>
            <a:ext cx="7210500" cy="81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PCB</a:t>
            </a:r>
          </a:p>
        </p:txBody>
      </p:sp>
      <p:pic>
        <p:nvPicPr>
          <p:cNvPr id="409" name="Shape 409"/>
          <p:cNvPicPr preferRelativeResize="0"/>
          <p:nvPr/>
        </p:nvPicPr>
        <p:blipFill rotWithShape="1">
          <a:blip r:embed="rId3">
            <a:alphaModFix/>
          </a:blip>
          <a:srcRect b="3194" l="9958" r="4556" t="0"/>
          <a:stretch/>
        </p:blipFill>
        <p:spPr>
          <a:xfrm>
            <a:off x="259050" y="1611649"/>
            <a:ext cx="5263103" cy="3352423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 txBox="1"/>
          <p:nvPr/>
        </p:nvSpPr>
        <p:spPr>
          <a:xfrm>
            <a:off x="5681775" y="1626775"/>
            <a:ext cx="3193800" cy="22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FF0000"/>
              </a:buClr>
              <a:buSzPct val="100000"/>
              <a:buChar char="●"/>
            </a:pPr>
            <a:r>
              <a:rPr lang="en" sz="1800">
                <a:solidFill>
                  <a:srgbClr val="FF0000"/>
                </a:solidFill>
              </a:rPr>
              <a:t>40 pin GPIO for RPi 3</a:t>
            </a:r>
          </a:p>
          <a:p>
            <a:pPr indent="-342900" lvl="0" marL="457200" rtl="0">
              <a:spcBef>
                <a:spcPts val="0"/>
              </a:spcBef>
              <a:buClr>
                <a:srgbClr val="FFFF00"/>
              </a:buClr>
              <a:buSzPct val="100000"/>
              <a:buChar char="●"/>
            </a:pPr>
            <a:r>
              <a:rPr lang="en" sz="1800">
                <a:solidFill>
                  <a:srgbClr val="FFFF00"/>
                </a:solidFill>
              </a:rPr>
              <a:t>Xbee 900hp</a:t>
            </a:r>
          </a:p>
          <a:p>
            <a:pPr indent="-342900" lvl="0" marL="457200" rtl="0">
              <a:spcBef>
                <a:spcPts val="0"/>
              </a:spcBef>
              <a:buClr>
                <a:srgbClr val="00FFFF"/>
              </a:buClr>
              <a:buSzPct val="100000"/>
              <a:buChar char="●"/>
            </a:pPr>
            <a:r>
              <a:rPr lang="en" sz="1800">
                <a:solidFill>
                  <a:srgbClr val="00FFFF"/>
                </a:solidFill>
              </a:rPr>
              <a:t>GPS Module</a:t>
            </a:r>
          </a:p>
          <a:p>
            <a:pPr indent="-342900" lvl="0" marL="457200" rtl="0">
              <a:spcBef>
                <a:spcPts val="0"/>
              </a:spcBef>
              <a:buClr>
                <a:srgbClr val="0000FF"/>
              </a:buClr>
              <a:buSzPct val="100000"/>
              <a:buChar char="●"/>
            </a:pPr>
            <a:r>
              <a:rPr lang="en" sz="1800">
                <a:solidFill>
                  <a:srgbClr val="0000FF"/>
                </a:solidFill>
              </a:rPr>
              <a:t>2x SDRs</a:t>
            </a:r>
          </a:p>
          <a:p>
            <a:pPr indent="-342900" lvl="0" marL="457200" rtl="0">
              <a:spcBef>
                <a:spcPts val="0"/>
              </a:spcBef>
              <a:buClr>
                <a:srgbClr val="FF00FF"/>
              </a:buClr>
              <a:buSzPct val="100000"/>
              <a:buChar char="●"/>
            </a:pPr>
            <a:r>
              <a:rPr lang="en" sz="1800">
                <a:solidFill>
                  <a:srgbClr val="FF00FF"/>
                </a:solidFill>
              </a:rPr>
              <a:t>6x LEDs</a:t>
            </a:r>
          </a:p>
          <a:p>
            <a:pPr indent="-342900" lvl="0" marL="457200" rtl="0">
              <a:spcBef>
                <a:spcPts val="0"/>
              </a:spcBef>
              <a:buClr>
                <a:srgbClr val="00FF00"/>
              </a:buClr>
              <a:buSzPct val="100000"/>
              <a:buChar char="●"/>
            </a:pPr>
            <a:r>
              <a:rPr lang="en" sz="1800">
                <a:solidFill>
                  <a:srgbClr val="00FF00"/>
                </a:solidFill>
              </a:rPr>
              <a:t>Backup Battery Holder</a:t>
            </a:r>
          </a:p>
          <a:p>
            <a:pPr indent="-342900" lvl="0" marL="457200" rtl="0">
              <a:spcBef>
                <a:spcPts val="0"/>
              </a:spcBef>
              <a:buClr>
                <a:srgbClr val="980000"/>
              </a:buClr>
              <a:buSzPct val="100000"/>
              <a:buChar char="●"/>
            </a:pPr>
            <a:r>
              <a:rPr lang="en" sz="1800">
                <a:solidFill>
                  <a:srgbClr val="980000"/>
                </a:solidFill>
              </a:rPr>
              <a:t>4x Mounting Holes</a:t>
            </a:r>
          </a:p>
        </p:txBody>
      </p:sp>
      <p:sp>
        <p:nvSpPr>
          <p:cNvPr id="411" name="Shape 411"/>
          <p:cNvSpPr/>
          <p:nvPr/>
        </p:nvSpPr>
        <p:spPr>
          <a:xfrm>
            <a:off x="729650" y="1674625"/>
            <a:ext cx="3241600" cy="382775"/>
          </a:xfrm>
          <a:custGeom>
            <a:pathLst>
              <a:path extrusionOk="0" h="15311" w="129664">
                <a:moveTo>
                  <a:pt x="0" y="0"/>
                </a:moveTo>
                <a:lnTo>
                  <a:pt x="129664" y="957"/>
                </a:lnTo>
                <a:lnTo>
                  <a:pt x="129186" y="15311"/>
                </a:lnTo>
                <a:lnTo>
                  <a:pt x="479" y="14833"/>
                </a:lnTo>
                <a:close/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12" name="Shape 412"/>
          <p:cNvSpPr/>
          <p:nvPr/>
        </p:nvSpPr>
        <p:spPr>
          <a:xfrm>
            <a:off x="3349250" y="2236825"/>
            <a:ext cx="2057400" cy="1471275"/>
          </a:xfrm>
          <a:custGeom>
            <a:pathLst>
              <a:path extrusionOk="0" h="58851" w="82296">
                <a:moveTo>
                  <a:pt x="479" y="0"/>
                </a:moveTo>
                <a:lnTo>
                  <a:pt x="82296" y="478"/>
                </a:lnTo>
                <a:lnTo>
                  <a:pt x="79425" y="58373"/>
                </a:lnTo>
                <a:lnTo>
                  <a:pt x="0" y="58851"/>
                </a:lnTo>
                <a:close/>
              </a:path>
            </a:pathLst>
          </a:cu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13" name="Shape 413"/>
          <p:cNvSpPr/>
          <p:nvPr/>
        </p:nvSpPr>
        <p:spPr>
          <a:xfrm>
            <a:off x="944975" y="3923425"/>
            <a:ext cx="1184200" cy="956925"/>
          </a:xfrm>
          <a:custGeom>
            <a:pathLst>
              <a:path extrusionOk="0" h="38277" w="47368">
                <a:moveTo>
                  <a:pt x="0" y="956"/>
                </a:moveTo>
                <a:lnTo>
                  <a:pt x="46411" y="0"/>
                </a:lnTo>
                <a:lnTo>
                  <a:pt x="47368" y="38277"/>
                </a:lnTo>
                <a:lnTo>
                  <a:pt x="957" y="37798"/>
                </a:lnTo>
                <a:close/>
              </a:path>
            </a:pathLst>
          </a:custGeom>
          <a:noFill/>
          <a:ln cap="flat" cmpd="sng" w="38100">
            <a:solidFill>
              <a:srgbClr val="00FF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14" name="Shape 414"/>
          <p:cNvSpPr/>
          <p:nvPr/>
        </p:nvSpPr>
        <p:spPr>
          <a:xfrm>
            <a:off x="299050" y="2081325"/>
            <a:ext cx="2260750" cy="1363625"/>
          </a:xfrm>
          <a:custGeom>
            <a:pathLst>
              <a:path extrusionOk="0" h="54545" w="90430">
                <a:moveTo>
                  <a:pt x="89473" y="16746"/>
                </a:moveTo>
                <a:lnTo>
                  <a:pt x="77033" y="16268"/>
                </a:lnTo>
                <a:lnTo>
                  <a:pt x="77033" y="0"/>
                </a:lnTo>
                <a:lnTo>
                  <a:pt x="0" y="478"/>
                </a:lnTo>
                <a:lnTo>
                  <a:pt x="957" y="54545"/>
                </a:lnTo>
                <a:lnTo>
                  <a:pt x="79425" y="53588"/>
                </a:lnTo>
                <a:lnTo>
                  <a:pt x="79425" y="43540"/>
                </a:lnTo>
                <a:lnTo>
                  <a:pt x="90430" y="43540"/>
                </a:lnTo>
                <a:close/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15" name="Shape 415"/>
          <p:cNvSpPr/>
          <p:nvPr/>
        </p:nvSpPr>
        <p:spPr>
          <a:xfrm rot="10800000">
            <a:off x="3475227" y="3708108"/>
            <a:ext cx="1805434" cy="1100445"/>
          </a:xfrm>
          <a:custGeom>
            <a:pathLst>
              <a:path extrusionOk="0" h="54545" w="90430">
                <a:moveTo>
                  <a:pt x="89473" y="16746"/>
                </a:moveTo>
                <a:lnTo>
                  <a:pt x="77033" y="16268"/>
                </a:lnTo>
                <a:lnTo>
                  <a:pt x="77033" y="0"/>
                </a:lnTo>
                <a:lnTo>
                  <a:pt x="0" y="478"/>
                </a:lnTo>
                <a:lnTo>
                  <a:pt x="957" y="54545"/>
                </a:lnTo>
                <a:lnTo>
                  <a:pt x="79425" y="53588"/>
                </a:lnTo>
                <a:lnTo>
                  <a:pt x="79425" y="43540"/>
                </a:lnTo>
                <a:lnTo>
                  <a:pt x="90430" y="43540"/>
                </a:lnTo>
                <a:close/>
              </a:path>
            </a:pathLst>
          </a:custGeom>
          <a:noFill/>
          <a:ln cap="flat" cmpd="sng" w="38100">
            <a:solidFill>
              <a:srgbClr val="00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16" name="Shape 416"/>
          <p:cNvSpPr/>
          <p:nvPr/>
        </p:nvSpPr>
        <p:spPr>
          <a:xfrm>
            <a:off x="2416250" y="2212900"/>
            <a:ext cx="801425" cy="2009550"/>
          </a:xfrm>
          <a:custGeom>
            <a:pathLst>
              <a:path extrusionOk="0" h="80382" w="32057">
                <a:moveTo>
                  <a:pt x="12919" y="4306"/>
                </a:moveTo>
                <a:lnTo>
                  <a:pt x="12919" y="68421"/>
                </a:lnTo>
                <a:lnTo>
                  <a:pt x="0" y="68899"/>
                </a:lnTo>
                <a:lnTo>
                  <a:pt x="0" y="80382"/>
                </a:lnTo>
                <a:lnTo>
                  <a:pt x="31100" y="79425"/>
                </a:lnTo>
                <a:lnTo>
                  <a:pt x="32057" y="0"/>
                </a:lnTo>
                <a:close/>
              </a:path>
            </a:pathLst>
          </a:custGeom>
          <a:noFill/>
          <a:ln cap="flat" cmpd="sng" w="38100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17" name="Shape 417"/>
          <p:cNvSpPr/>
          <p:nvPr/>
        </p:nvSpPr>
        <p:spPr>
          <a:xfrm>
            <a:off x="2165050" y="4258350"/>
            <a:ext cx="1244025" cy="633950"/>
          </a:xfrm>
          <a:custGeom>
            <a:pathLst>
              <a:path extrusionOk="0" h="25358" w="49761">
                <a:moveTo>
                  <a:pt x="0" y="478"/>
                </a:moveTo>
                <a:lnTo>
                  <a:pt x="49282" y="0"/>
                </a:lnTo>
                <a:lnTo>
                  <a:pt x="49761" y="24880"/>
                </a:lnTo>
                <a:lnTo>
                  <a:pt x="479" y="25358"/>
                </a:lnTo>
                <a:close/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18" name="Shape 418"/>
          <p:cNvSpPr/>
          <p:nvPr/>
        </p:nvSpPr>
        <p:spPr>
          <a:xfrm>
            <a:off x="311000" y="1626775"/>
            <a:ext cx="406700" cy="466500"/>
          </a:xfrm>
          <a:custGeom>
            <a:pathLst>
              <a:path extrusionOk="0" h="18660" w="16268">
                <a:moveTo>
                  <a:pt x="15789" y="957"/>
                </a:moveTo>
                <a:lnTo>
                  <a:pt x="16268" y="18182"/>
                </a:lnTo>
                <a:lnTo>
                  <a:pt x="0" y="1866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100">
            <a:solidFill>
              <a:srgbClr val="98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19" name="Shape 419"/>
          <p:cNvSpPr/>
          <p:nvPr/>
        </p:nvSpPr>
        <p:spPr>
          <a:xfrm>
            <a:off x="3971250" y="1632775"/>
            <a:ext cx="418656" cy="466500"/>
          </a:xfrm>
          <a:custGeom>
            <a:pathLst>
              <a:path extrusionOk="0" h="18660" w="16268">
                <a:moveTo>
                  <a:pt x="15789" y="957"/>
                </a:moveTo>
                <a:lnTo>
                  <a:pt x="16268" y="18182"/>
                </a:lnTo>
                <a:lnTo>
                  <a:pt x="0" y="1866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100">
            <a:solidFill>
              <a:srgbClr val="98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20" name="Shape 420"/>
          <p:cNvSpPr/>
          <p:nvPr/>
        </p:nvSpPr>
        <p:spPr>
          <a:xfrm>
            <a:off x="538275" y="4581300"/>
            <a:ext cx="406700" cy="382763"/>
          </a:xfrm>
          <a:custGeom>
            <a:pathLst>
              <a:path extrusionOk="0" h="18660" w="16268">
                <a:moveTo>
                  <a:pt x="15789" y="957"/>
                </a:moveTo>
                <a:lnTo>
                  <a:pt x="16268" y="18182"/>
                </a:lnTo>
                <a:lnTo>
                  <a:pt x="0" y="1866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100">
            <a:solidFill>
              <a:srgbClr val="98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421" name="Shape 421"/>
          <p:cNvSpPr/>
          <p:nvPr/>
        </p:nvSpPr>
        <p:spPr>
          <a:xfrm>
            <a:off x="3818400" y="4497575"/>
            <a:ext cx="406700" cy="382763"/>
          </a:xfrm>
          <a:custGeom>
            <a:pathLst>
              <a:path extrusionOk="0" h="18660" w="16268">
                <a:moveTo>
                  <a:pt x="15789" y="957"/>
                </a:moveTo>
                <a:lnTo>
                  <a:pt x="16268" y="18182"/>
                </a:lnTo>
                <a:lnTo>
                  <a:pt x="0" y="1866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100">
            <a:solidFill>
              <a:srgbClr val="980000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Advisor</a:t>
            </a:r>
          </a:p>
        </p:txBody>
      </p:sp>
      <p:sp>
        <p:nvSpPr>
          <p:cNvPr id="240" name="Shape 240"/>
          <p:cNvSpPr txBox="1"/>
          <p:nvPr>
            <p:ph idx="4294967295" type="body"/>
          </p:nvPr>
        </p:nvSpPr>
        <p:spPr>
          <a:xfrm>
            <a:off x="3875869" y="1836382"/>
            <a:ext cx="4100512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Dr. J.W. Bruce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Associate Professor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Mississippi State University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Ph.D., Electrical Engineering, University of Nevada Las Vegas, 2000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M.S., Electrical Engineering, Georgia Institute of Technology, 1993</a:t>
            </a:r>
          </a:p>
          <a:p>
            <a:pPr indent="-3175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B.S., Electrical Engineering, The University of Alabama in Huntsville, 1991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200" y="1839625"/>
            <a:ext cx="2064873" cy="29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510241" y="564920"/>
            <a:ext cx="7210500" cy="81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PCB - Stacked</a:t>
            </a:r>
          </a:p>
        </p:txBody>
      </p:sp>
      <p:pic>
        <p:nvPicPr>
          <p:cNvPr descr="pcb_stack.PNG" id="427" name="Shape 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00" y="1534120"/>
            <a:ext cx="5721293" cy="3463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510241" y="564920"/>
            <a:ext cx="7210500" cy="81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Packaging</a:t>
            </a:r>
          </a:p>
        </p:txBody>
      </p:sp>
      <p:pic>
        <p:nvPicPr>
          <p:cNvPr descr="Screenshot (324).png" id="433" name="Shape 433"/>
          <p:cNvPicPr preferRelativeResize="0"/>
          <p:nvPr/>
        </p:nvPicPr>
        <p:blipFill rotWithShape="1">
          <a:blip r:embed="rId3">
            <a:alphaModFix/>
          </a:blip>
          <a:srcRect b="15129" l="18167" r="23322" t="34013"/>
          <a:stretch/>
        </p:blipFill>
        <p:spPr>
          <a:xfrm>
            <a:off x="1564962" y="1805249"/>
            <a:ext cx="6014073" cy="294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x="510241" y="564920"/>
            <a:ext cx="7210500" cy="81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Packaging</a:t>
            </a:r>
          </a:p>
        </p:txBody>
      </p:sp>
      <p:pic>
        <p:nvPicPr>
          <p:cNvPr descr="20170419_162230.jpg" id="439" name="Shape 439"/>
          <p:cNvPicPr preferRelativeResize="0"/>
          <p:nvPr/>
        </p:nvPicPr>
        <p:blipFill rotWithShape="1">
          <a:blip r:embed="rId3">
            <a:alphaModFix/>
          </a:blip>
          <a:srcRect b="18694" l="0" r="0" t="30060"/>
          <a:stretch/>
        </p:blipFill>
        <p:spPr>
          <a:xfrm>
            <a:off x="2752423" y="1599350"/>
            <a:ext cx="3639173" cy="32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510241" y="564920"/>
            <a:ext cx="7210500" cy="81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Ground Station Display</a:t>
            </a:r>
          </a:p>
        </p:txBody>
      </p:sp>
      <p:pic>
        <p:nvPicPr>
          <p:cNvPr descr="Screenshot (326).png" id="445" name="Shape 445"/>
          <p:cNvPicPr preferRelativeResize="0"/>
          <p:nvPr/>
        </p:nvPicPr>
        <p:blipFill rotWithShape="1">
          <a:blip r:embed="rId4">
            <a:alphaModFix/>
          </a:blip>
          <a:srcRect b="4734" l="0" r="0" t="9494"/>
          <a:stretch/>
        </p:blipFill>
        <p:spPr>
          <a:xfrm>
            <a:off x="1070925" y="1585075"/>
            <a:ext cx="7002148" cy="337829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Shape 446"/>
          <p:cNvSpPr/>
          <p:nvPr/>
        </p:nvSpPr>
        <p:spPr>
          <a:xfrm>
            <a:off x="6884675" y="2725850"/>
            <a:ext cx="400200" cy="34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shot (326).png" id="447" name="Shape 447"/>
          <p:cNvPicPr preferRelativeResize="0"/>
          <p:nvPr/>
        </p:nvPicPr>
        <p:blipFill rotWithShape="1">
          <a:blip r:embed="rId4">
            <a:alphaModFix/>
          </a:blip>
          <a:srcRect b="52708" l="83138" r="11146" t="38654"/>
          <a:stretch/>
        </p:blipFill>
        <p:spPr>
          <a:xfrm>
            <a:off x="4633150" y="2355600"/>
            <a:ext cx="1271299" cy="1080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448" name="Shape 448"/>
          <p:cNvCxnSpPr>
            <a:endCxn id="446" idx="0"/>
          </p:cNvCxnSpPr>
          <p:nvPr/>
        </p:nvCxnSpPr>
        <p:spPr>
          <a:xfrm>
            <a:off x="5894075" y="2365550"/>
            <a:ext cx="1190700" cy="3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9" name="Shape 449"/>
          <p:cNvCxnSpPr>
            <a:endCxn id="446" idx="2"/>
          </p:cNvCxnSpPr>
          <p:nvPr/>
        </p:nvCxnSpPr>
        <p:spPr>
          <a:xfrm flipH="1" rot="10800000">
            <a:off x="5924075" y="3066050"/>
            <a:ext cx="1160700" cy="3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510241" y="564920"/>
            <a:ext cx="7210500" cy="81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Ground Station Alerts</a:t>
            </a:r>
          </a:p>
        </p:txBody>
      </p:sp>
      <p:sp>
        <p:nvSpPr>
          <p:cNvPr id="455" name="Shape 455"/>
          <p:cNvSpPr txBox="1"/>
          <p:nvPr>
            <p:ph idx="2" type="body"/>
          </p:nvPr>
        </p:nvSpPr>
        <p:spPr>
          <a:xfrm>
            <a:off x="4963374" y="1605100"/>
            <a:ext cx="3862500" cy="3401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"/>
              <a:t>Haversine Formula used to calculate spherical distance between two coordinates</a:t>
            </a:r>
          </a:p>
          <a:p>
            <a:pPr indent="-228600" lvl="0" marL="45720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"/>
              <a:t>Code checks if coordinates and altitudes are less than set nautical miles and altitude distances</a:t>
            </a:r>
          </a:p>
        </p:txBody>
      </p:sp>
      <p:pic>
        <p:nvPicPr>
          <p:cNvPr descr="Screenshot (289).png" id="456" name="Shape 456"/>
          <p:cNvPicPr preferRelativeResize="0"/>
          <p:nvPr/>
        </p:nvPicPr>
        <p:blipFill rotWithShape="1">
          <a:blip r:embed="rId3">
            <a:alphaModFix/>
          </a:blip>
          <a:srcRect b="8460" l="3816" r="49356" t="11347"/>
          <a:stretch/>
        </p:blipFill>
        <p:spPr>
          <a:xfrm>
            <a:off x="290200" y="1525024"/>
            <a:ext cx="4352952" cy="352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title"/>
          </p:nvPr>
        </p:nvSpPr>
        <p:spPr>
          <a:xfrm>
            <a:off x="510241" y="564920"/>
            <a:ext cx="7210500" cy="81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Ground Station Alerts</a:t>
            </a:r>
          </a:p>
        </p:txBody>
      </p:sp>
      <p:pic>
        <p:nvPicPr>
          <p:cNvPr descr="Screenshot (327).png" id="462" name="Shape 462"/>
          <p:cNvPicPr preferRelativeResize="0"/>
          <p:nvPr/>
        </p:nvPicPr>
        <p:blipFill rotWithShape="1">
          <a:blip r:embed="rId3">
            <a:alphaModFix/>
          </a:blip>
          <a:srcRect b="15724" l="16736" r="979" t="10762"/>
          <a:stretch/>
        </p:blipFill>
        <p:spPr>
          <a:xfrm>
            <a:off x="770400" y="1625099"/>
            <a:ext cx="6993600" cy="3402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(327).png" id="463" name="Shape 463"/>
          <p:cNvPicPr preferRelativeResize="0"/>
          <p:nvPr/>
        </p:nvPicPr>
        <p:blipFill rotWithShape="1">
          <a:blip r:embed="rId3">
            <a:alphaModFix/>
          </a:blip>
          <a:srcRect b="24640" l="33493" r="58618" t="50927"/>
          <a:stretch/>
        </p:blipFill>
        <p:spPr>
          <a:xfrm>
            <a:off x="230050" y="2990074"/>
            <a:ext cx="1050724" cy="1772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Screenshot (327).png" id="464" name="Shape 464"/>
          <p:cNvPicPr preferRelativeResize="0"/>
          <p:nvPr/>
        </p:nvPicPr>
        <p:blipFill rotWithShape="1">
          <a:blip r:embed="rId3">
            <a:alphaModFix/>
          </a:blip>
          <a:srcRect b="40206" l="82942" r="11641" t="51144"/>
          <a:stretch/>
        </p:blipFill>
        <p:spPr>
          <a:xfrm>
            <a:off x="7602025" y="3075600"/>
            <a:ext cx="1541975" cy="134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465" name="Shape 465"/>
          <p:cNvCxnSpPr>
            <a:endCxn id="466" idx="0"/>
          </p:cNvCxnSpPr>
          <p:nvPr/>
        </p:nvCxnSpPr>
        <p:spPr>
          <a:xfrm>
            <a:off x="1290975" y="2986150"/>
            <a:ext cx="1180800" cy="5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7" name="Shape 467"/>
          <p:cNvCxnSpPr>
            <a:endCxn id="466" idx="2"/>
          </p:cNvCxnSpPr>
          <p:nvPr/>
        </p:nvCxnSpPr>
        <p:spPr>
          <a:xfrm flipH="1" rot="10800000">
            <a:off x="1280775" y="4477150"/>
            <a:ext cx="1191000" cy="2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8" name="Shape 468"/>
          <p:cNvCxnSpPr>
            <a:endCxn id="469" idx="0"/>
          </p:cNvCxnSpPr>
          <p:nvPr/>
        </p:nvCxnSpPr>
        <p:spPr>
          <a:xfrm flipH="1">
            <a:off x="6659500" y="3086100"/>
            <a:ext cx="935700" cy="4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0" name="Shape 470"/>
          <p:cNvCxnSpPr>
            <a:endCxn id="469" idx="2"/>
          </p:cNvCxnSpPr>
          <p:nvPr/>
        </p:nvCxnSpPr>
        <p:spPr>
          <a:xfrm rot="10800000">
            <a:off x="6659500" y="3886500"/>
            <a:ext cx="935700" cy="54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6" name="Shape 466"/>
          <p:cNvSpPr/>
          <p:nvPr/>
        </p:nvSpPr>
        <p:spPr>
          <a:xfrm>
            <a:off x="2191575" y="3576550"/>
            <a:ext cx="560400" cy="900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6474400" y="3486300"/>
            <a:ext cx="370200" cy="40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title"/>
          </p:nvPr>
        </p:nvSpPr>
        <p:spPr>
          <a:xfrm>
            <a:off x="132700" y="1828500"/>
            <a:ext cx="1460100" cy="148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980000"/>
                </a:solidFill>
              </a:rPr>
              <a:t>Ground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980000"/>
                </a:solidFill>
              </a:rPr>
              <a:t>Station Alerts</a:t>
            </a:r>
          </a:p>
        </p:txBody>
      </p:sp>
      <p:sp>
        <p:nvSpPr>
          <p:cNvPr id="476" name="Shape 476" title="DUMP1090 - Google Chrome 4_19_2017 6_30_26 PM.mp4"/>
          <p:cNvSpPr/>
          <p:nvPr/>
        </p:nvSpPr>
        <p:spPr>
          <a:xfrm>
            <a:off x="1850451" y="67574"/>
            <a:ext cx="6677799" cy="500834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x="150100" y="1893300"/>
            <a:ext cx="8886000" cy="152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457200" lvl="0" algn="ctr">
              <a:spcBef>
                <a:spcPts val="0"/>
              </a:spcBef>
              <a:buNone/>
            </a:pPr>
            <a:r>
              <a:rPr lang="en"/>
              <a:t>Timeline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Timeline</a:t>
            </a:r>
          </a:p>
        </p:txBody>
      </p:sp>
      <p:graphicFrame>
        <p:nvGraphicFramePr>
          <p:cNvPr id="487" name="Shape 487"/>
          <p:cNvGraphicFramePr/>
          <p:nvPr/>
        </p:nvGraphicFramePr>
        <p:xfrm>
          <a:off x="402737" y="17318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{4AB06762-91B4-4FCC-949C-86B3F7751F00}</a:tableStyleId>
              </a:tblPr>
              <a:tblGrid>
                <a:gridCol w="2150375"/>
                <a:gridCol w="1087225"/>
                <a:gridCol w="1110750"/>
                <a:gridCol w="1129300"/>
                <a:gridCol w="1259975"/>
              </a:tblGrid>
              <a:tr h="660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b="1" sz="135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January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February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March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April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</a:tr>
              <a:tr h="7942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PCB Design/Addition of GPS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Stress Testing/Packaging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99999"/>
                    </a:solidFill>
                  </a:tcPr>
                </a:tc>
              </a:tr>
              <a:tr h="700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Extra Features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488" name="Shape 488"/>
          <p:cNvSpPr/>
          <p:nvPr/>
        </p:nvSpPr>
        <p:spPr>
          <a:xfrm>
            <a:off x="2671825" y="2475700"/>
            <a:ext cx="2051400" cy="630300"/>
          </a:xfrm>
          <a:prstGeom prst="homePlat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4192050" y="3234300"/>
            <a:ext cx="2732700" cy="630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5303575" y="3966700"/>
            <a:ext cx="1621200" cy="6303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Future Work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Teaming</a:t>
            </a:r>
          </a:p>
        </p:txBody>
      </p:sp>
      <p:sp>
        <p:nvSpPr>
          <p:cNvPr id="247" name="Shape 247"/>
          <p:cNvSpPr txBox="1"/>
          <p:nvPr>
            <p:ph idx="4294967295" type="body"/>
          </p:nvPr>
        </p:nvSpPr>
        <p:spPr>
          <a:xfrm>
            <a:off x="5145087" y="1971675"/>
            <a:ext cx="3998911" cy="2709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08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graphicFrame>
        <p:nvGraphicFramePr>
          <p:cNvPr id="248" name="Shape 248"/>
          <p:cNvGraphicFramePr/>
          <p:nvPr/>
        </p:nvGraphicFramePr>
        <p:xfrm>
          <a:off x="750675" y="15610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{4AB06762-91B4-4FCC-949C-86B3F7751F00}</a:tableStyleId>
              </a:tblPr>
              <a:tblGrid>
                <a:gridCol w="1180825"/>
                <a:gridCol w="838050"/>
                <a:gridCol w="1165050"/>
                <a:gridCol w="1574250"/>
                <a:gridCol w="1043275"/>
                <a:gridCol w="1681150"/>
              </a:tblGrid>
              <a:tr h="819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Website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Power Supply Design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Compact Design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3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PCB Design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Embedded &amp;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Display Software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</a:tr>
              <a:tr h="418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Brian Joyner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  <a:tr h="635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Clayton Hudspeth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5A5A5"/>
                    </a:solidFill>
                  </a:tcPr>
                </a:tc>
              </a:tr>
              <a:tr h="418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Brady Wade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 sz="13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  <a:tr h="819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Chase Abercrombie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5A5A5"/>
                    </a:solidFill>
                  </a:tcPr>
                </a:tc>
              </a:tr>
              <a:tr h="418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Carter Long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x="510241" y="488720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Future Work	</a:t>
            </a:r>
          </a:p>
        </p:txBody>
      </p:sp>
      <p:sp>
        <p:nvSpPr>
          <p:cNvPr id="501" name="Shape 501"/>
          <p:cNvSpPr txBox="1"/>
          <p:nvPr>
            <p:ph idx="4294967295" type="body"/>
          </p:nvPr>
        </p:nvSpPr>
        <p:spPr>
          <a:xfrm>
            <a:off x="294525" y="1940150"/>
            <a:ext cx="8223300" cy="29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1000"/>
              </a:spcAft>
            </a:pPr>
            <a:r>
              <a:rPr lang="en"/>
              <a:t>3D-printed top for case using adhesive mounting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x="510241" y="564920"/>
            <a:ext cx="7210500" cy="81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Packaging</a:t>
            </a:r>
          </a:p>
        </p:txBody>
      </p:sp>
      <p:pic>
        <p:nvPicPr>
          <p:cNvPr descr="case_top.PNG"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7920"/>
            <a:ext cx="7564178" cy="3463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Business Plan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x="510241" y="564920"/>
            <a:ext cx="7210500" cy="81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Business Plan Summary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124550" y="1553000"/>
            <a:ext cx="75963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Objective: </a:t>
            </a:r>
          </a:p>
          <a:p>
            <a:pPr indent="-342900" lvl="1" marL="9144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Char char="○"/>
            </a:pPr>
            <a:r>
              <a:rPr lang="en" sz="1800">
                <a:solidFill>
                  <a:schemeClr val="lt1"/>
                </a:solidFill>
              </a:rPr>
              <a:t>Provide safer navigation for both aircraft and UAV operators by providing a display of surrounding aircraft to the UAV operator.</a:t>
            </a:r>
          </a:p>
          <a:p>
            <a:pPr indent="-342900" lvl="0" marL="4572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Will target both hobbyists and commercial industry</a:t>
            </a:r>
          </a:p>
          <a:p>
            <a:pPr indent="-342900" lvl="0" marL="4572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Basic Strategy:</a:t>
            </a:r>
          </a:p>
          <a:p>
            <a:pPr indent="-342900" lvl="1" marL="9144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Char char="○"/>
            </a:pPr>
            <a:r>
              <a:rPr lang="en" sz="1800">
                <a:solidFill>
                  <a:srgbClr val="FFFFFF"/>
                </a:solidFill>
              </a:rPr>
              <a:t>Attend conventions targeted at UAV enthusiasts</a:t>
            </a:r>
          </a:p>
          <a:p>
            <a:pPr indent="-342900" lvl="2" marL="13716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Char char="■"/>
            </a:pPr>
            <a:r>
              <a:rPr lang="en" sz="1800">
                <a:solidFill>
                  <a:srgbClr val="FFFFFF"/>
                </a:solidFill>
              </a:rPr>
              <a:t>New England Aviation Safety Expo </a:t>
            </a:r>
          </a:p>
          <a:p>
            <a:pPr indent="-342900" lvl="2" marL="13716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Char char="■"/>
            </a:pPr>
            <a:r>
              <a:rPr lang="en" sz="1800">
                <a:solidFill>
                  <a:srgbClr val="FFFFFF"/>
                </a:solidFill>
              </a:rPr>
              <a:t>FAA UAS Symposium</a:t>
            </a:r>
          </a:p>
          <a:p>
            <a:pPr indent="-342900" lvl="1" marL="9144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Char char="○"/>
            </a:pPr>
            <a:r>
              <a:rPr lang="en" sz="1800">
                <a:solidFill>
                  <a:srgbClr val="FFFFFF"/>
                </a:solidFill>
              </a:rPr>
              <a:t>Establish virtual store-front using Amazon.com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type="title"/>
          </p:nvPr>
        </p:nvSpPr>
        <p:spPr>
          <a:xfrm>
            <a:off x="510241" y="564920"/>
            <a:ext cx="7210500" cy="81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Business Plan Summary</a:t>
            </a:r>
          </a:p>
        </p:txBody>
      </p:sp>
      <p:sp>
        <p:nvSpPr>
          <p:cNvPr id="524" name="Shape 524"/>
          <p:cNvSpPr txBox="1"/>
          <p:nvPr/>
        </p:nvSpPr>
        <p:spPr>
          <a:xfrm>
            <a:off x="124550" y="1796350"/>
            <a:ext cx="7484700" cy="3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Competitive Comparison: </a:t>
            </a:r>
          </a:p>
          <a:p>
            <a:pPr indent="-342900" lvl="1" marL="9144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Char char="○"/>
            </a:pPr>
            <a:r>
              <a:rPr lang="en" sz="1800">
                <a:solidFill>
                  <a:schemeClr val="lt1"/>
                </a:solidFill>
              </a:rPr>
              <a:t>UAS Alert is attachable to any UAV that the device can fit onto, unlike other products that require a specific flight controller for a specific UAV</a:t>
            </a:r>
          </a:p>
          <a:p>
            <a:pPr indent="-342900" lvl="1" marL="9144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Char char="○"/>
            </a:pPr>
            <a:r>
              <a:rPr lang="en" sz="1800">
                <a:solidFill>
                  <a:schemeClr val="lt1"/>
                </a:solidFill>
              </a:rPr>
              <a:t>Can easily be moved from one UAV to another</a:t>
            </a:r>
          </a:p>
          <a:p>
            <a:pPr indent="-342900" lvl="1" marL="914400" rtl="0"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ct val="100000"/>
              <a:buChar char="○"/>
            </a:pPr>
            <a:r>
              <a:rPr lang="en" sz="1800">
                <a:solidFill>
                  <a:srgbClr val="FFFFFF"/>
                </a:solidFill>
              </a:rPr>
              <a:t>Power source is provided in a rechargeable battery pack, eliminating the need to pull power from the UAV battery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</a:p>
        </p:txBody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177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[1] "A320 collision heightens UAV safety concerns", Flightglobal.com, 2016. [Online]. Available: https://www.flightglobal.com/news/articles/a320-collision-heightens-uav-safety-concerns-424419/. [Accessed: 30- Aug- 2016].</a:t>
            </a:r>
          </a:p>
          <a:p>
            <a:pPr indent="-177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[2] D. A. R. Reserved, "Phantom 3 standard," 2015. [Online]. Available: http://www.dji.com/phantom-3-standard/info#specs. Accessed: Nov. 10, 2016.</a:t>
            </a:r>
          </a:p>
          <a:p>
            <a:pPr indent="-177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[3] "Realtek", </a:t>
            </a:r>
            <a:r>
              <a:rPr b="0" i="1" lang="en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Realtek.com.tw</a:t>
            </a:r>
            <a:r>
              <a:rPr b="0" i="0" lang="en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2016. [Online]. Available: http://www.realtek.com.tw/products/productsView.aspx?Langid=1&amp;PFid=35&amp;Level=4&amp;Conn=3&amp;ProdID=257. [Accessed: 06- Oct- 2016].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510241" y="1752655"/>
            <a:ext cx="7210395" cy="28967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 and Solution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System Overview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Constraints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Practical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Technical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System Testing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n"/>
              <a:t>Progress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Timeline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Future Work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100"/>
              </a:spcBef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Questions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Problems &amp; Solutions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 Statement</a:t>
            </a: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510250" y="2004650"/>
            <a:ext cx="7210500" cy="288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During a nine month period, November 2014 to August 2015, the FAA reported 764 UAV sightings where the UAV compromised the safety of the aircraft [1].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UAS operators do not have to go through any safety training or certification before being allowed to operate a UAV.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Recent FAA rules allow for a UAV to fly above 400 ft. through a waiver application.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510250" y="2090549"/>
            <a:ext cx="7210500" cy="236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Provide UAVs the ability to map and track nearby air traffic.</a:t>
            </a:r>
          </a:p>
          <a:p>
            <a:pPr indent="-342900" lvl="0" marL="457200" marR="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a device that can be easily attached to any UAV.</a:t>
            </a:r>
          </a:p>
          <a:p>
            <a:pPr indent="-342900" lvl="0" marL="457200" marR="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Give alerts to help mitigate the chance of mid air collisions.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311700" y="100366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System Overview</a:t>
            </a:r>
          </a:p>
        </p:txBody>
      </p:sp>
      <p:pic>
        <p:nvPicPr>
          <p:cNvPr descr="New New New System overview.png"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00" y="626974"/>
            <a:ext cx="7893074" cy="44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rlin">
  <a:themeElements>
    <a:clrScheme name="Red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